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media/image15.JPG" ContentType="image/jpeg"/>
  <Override PartName="/ppt/media/image16.jpg" ContentType="image/jpeg"/>
  <Override PartName="/ppt/media/image17.jpg" ContentType="image/jpeg"/>
  <Override PartName="/ppt/media/image1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media/image26.jpg" ContentType="image/jpeg"/>
  <Override PartName="/ppt/media/image27.jpg" ContentType="image/jpeg"/>
  <Override PartName="/ppt/media/image28.jpg" ContentType="image/jpeg"/>
  <Override PartName="/ppt/notesSlides/notesSlide16.xml" ContentType="application/vnd.openxmlformats-officedocument.presentationml.notesSlide+xml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1" r:id="rId2"/>
    <p:sldId id="278" r:id="rId3"/>
    <p:sldId id="293" r:id="rId4"/>
    <p:sldId id="313" r:id="rId5"/>
    <p:sldId id="280" r:id="rId6"/>
    <p:sldId id="294" r:id="rId7"/>
    <p:sldId id="295" r:id="rId8"/>
    <p:sldId id="283" r:id="rId9"/>
    <p:sldId id="296" r:id="rId10"/>
    <p:sldId id="317" r:id="rId11"/>
    <p:sldId id="318" r:id="rId12"/>
    <p:sldId id="298" r:id="rId13"/>
    <p:sldId id="307" r:id="rId14"/>
    <p:sldId id="279" r:id="rId15"/>
    <p:sldId id="299" r:id="rId16"/>
    <p:sldId id="273" r:id="rId17"/>
    <p:sldId id="274" r:id="rId18"/>
    <p:sldId id="285" r:id="rId19"/>
    <p:sldId id="301" r:id="rId20"/>
    <p:sldId id="310" r:id="rId21"/>
    <p:sldId id="302" r:id="rId22"/>
    <p:sldId id="304" r:id="rId23"/>
    <p:sldId id="306" r:id="rId24"/>
    <p:sldId id="303" r:id="rId25"/>
    <p:sldId id="316" r:id="rId26"/>
    <p:sldId id="308" r:id="rId27"/>
    <p:sldId id="309" r:id="rId28"/>
    <p:sldId id="314" r:id="rId29"/>
    <p:sldId id="305" r:id="rId30"/>
    <p:sldId id="315" r:id="rId31"/>
    <p:sldId id="290" r:id="rId32"/>
  </p:sldIdLst>
  <p:sldSz cx="12192000" cy="6858000"/>
  <p:notesSz cx="6858000" cy="9144000"/>
  <p:embeddedFontLst>
    <p:embeddedFont>
      <p:font typeface="等线 Light" panose="02010600030101010101" pitchFamily="2" charset="-122"/>
      <p:regular r:id="rId34"/>
    </p:embeddedFont>
    <p:embeddedFont>
      <p:font typeface="方正兰亭超细黑简体" panose="02010600030101010101" charset="-122"/>
      <p:regular r:id="rId35"/>
    </p:embeddedFont>
    <p:embeddedFont>
      <p:font typeface="Bell MT" panose="02020503060305020303" pitchFamily="18" charset="0"/>
      <p:regular r:id="rId36"/>
      <p:bold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微软雅黑" panose="020B0503020204020204" pitchFamily="34" charset="-122"/>
      <p:regular r:id="rId51"/>
      <p:bold r:id="rId52"/>
    </p:embeddedFont>
    <p:embeddedFont>
      <p:font typeface="幼圆" panose="02010509060101010101" pitchFamily="49" charset="-122"/>
      <p:regular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D60093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1" autoAdjust="0"/>
    <p:restoredTop sz="80508" autoAdjust="0"/>
  </p:normalViewPr>
  <p:slideViewPr>
    <p:cSldViewPr snapToGrid="0">
      <p:cViewPr>
        <p:scale>
          <a:sx n="75" d="100"/>
          <a:sy n="75" d="100"/>
        </p:scale>
        <p:origin x="792" y="27"/>
      </p:cViewPr>
      <p:guideLst/>
    </p:cSldViewPr>
  </p:slideViewPr>
  <p:outlineViewPr>
    <p:cViewPr>
      <p:scale>
        <a:sx n="33" d="100"/>
        <a:sy n="33" d="100"/>
      </p:scale>
      <p:origin x="0" y="-7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5268" y="115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6932" y="87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7350" y="72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00:51:38.300" idx="1">
    <p:pos x="7350" y="722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7F906-5BA3-46C9-8D6C-142F74D175C8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9092-5FD7-412B-BA33-BF6EAC241C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0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设想一个现实生活中的虚拟化的例子：微信和</a:t>
            </a:r>
            <a:r>
              <a:rPr lang="en-US" altLang="zh-CN" dirty="0"/>
              <a:t>QQ</a:t>
            </a:r>
          </a:p>
          <a:p>
            <a:r>
              <a:rPr lang="zh-CN" altLang="en-US" dirty="0"/>
              <a:t>我们在</a:t>
            </a:r>
            <a:r>
              <a:rPr lang="en-US" altLang="zh-CN" dirty="0"/>
              <a:t>QQ</a:t>
            </a:r>
            <a:r>
              <a:rPr lang="zh-CN" altLang="en-US" dirty="0"/>
              <a:t>上和别人聊天，我们实际上交换了信息，但是我们使用的方式是“虚拟的”。</a:t>
            </a:r>
            <a:endParaRPr lang="en-US" altLang="zh-CN" dirty="0"/>
          </a:p>
          <a:p>
            <a:r>
              <a:rPr lang="zh-CN" altLang="en-US" dirty="0"/>
              <a:t>在信息时代，我们交换信息已经高度虚拟化，而物质交换的虚拟化程度则远远不足。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92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核心是绑定（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），按照作者的说法，我们可以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的确是一个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框架，但是它的核心是绑定。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提供以下绑定类型：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）绑定，反射（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）绑定，调度器（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）绑定，信号（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）绑定，中介（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）绑定，上下文（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依赖注入的绑定仅仅是其中一条，除了其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特性之外，其他的绑定也有很重要的功能。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绑定：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commandBinder.Bind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StartSignal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&gt;().To&lt;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StartCommand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&gt;().Once();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这个代码将一个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被调用，形成一种类似进程间通信的效果（我感觉像是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 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不过在我们的代码中主要是这样使用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dirty="0" err="1">
                <a:effectLst/>
              </a:rPr>
              <a:t>Xsignal.Addlistener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method_name</a:t>
            </a:r>
            <a:r>
              <a:rPr lang="en-US" altLang="zh-CN" dirty="0">
                <a:effectLst/>
              </a:rPr>
              <a:t>);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Xsignal.dispatch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method_name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会被立即调用。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4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5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核心是绑定（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），按照作者的说法，我们可以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的确是一个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框架，但是它的核心是绑定。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StrangeIoC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提供以下绑定类型：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）绑定，反射（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）绑定，调度器（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）绑定，信号（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）绑定，中介（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）绑定，上下文（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）绑定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依赖注入的绑定仅仅是其中一条，除了其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特性之外，其他的绑定也有很重要的功能。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绑定：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commandBinder.Bind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StartSignal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&gt;().To&lt;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StartCommand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&gt;().Once();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这个代码将一个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被调用，形成一种类似进程间通信的效果（我感觉像是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 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不过在我们的代码中主要是这样使用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dirty="0" err="1">
                <a:effectLst/>
              </a:rPr>
              <a:t>Xsignal.Addlistener</a:t>
            </a:r>
            <a:r>
              <a:rPr lang="en-US" altLang="zh-CN" dirty="0">
                <a:effectLst/>
              </a:rPr>
              <a:t>(</a:t>
            </a:r>
            <a:r>
              <a:rPr lang="en-US" altLang="zh-CN" dirty="0" err="1">
                <a:effectLst/>
              </a:rPr>
              <a:t>method_name</a:t>
            </a:r>
            <a:r>
              <a:rPr lang="en-US" altLang="zh-CN" dirty="0">
                <a:effectLst/>
              </a:rPr>
              <a:t>);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Xsignal.dispatch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method_name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会被立即调用。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21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startcomsignal2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（开启程序的时候会执行的一个进程，要求用户提供信息以产生信号，也就是界面的“通信类型”选择那里的用户选择）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037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825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反思：我们小组，每周都有开会大家一起互相交流。但是很多时候，开会效率很低，经常一大半时间是在讲上一周已经讲过的工作。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38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http://www.yixieshi.com/72872.html, </a:t>
            </a:r>
            <a:r>
              <a:rPr lang="zh-CN" altLang="en-US" dirty="0"/>
              <a:t>现有地面站大多是</a:t>
            </a:r>
            <a:r>
              <a:rPr lang="en-US" altLang="zh-CN" dirty="0"/>
              <a:t>2D</a:t>
            </a:r>
            <a:r>
              <a:rPr lang="zh-CN" altLang="en-US" dirty="0"/>
              <a:t>化的图像，就算是</a:t>
            </a:r>
            <a:r>
              <a:rPr lang="en-US" altLang="zh-CN" dirty="0"/>
              <a:t>3D</a:t>
            </a:r>
            <a:r>
              <a:rPr lang="zh-CN" altLang="en-US" dirty="0"/>
              <a:t>的也都是军用的，很少有民用的。现在的无人机系统，比如自动导航，普通人很难接触，而随着未来科技的发展，无人机的成本越来越低，有可能以后每人都会配一台无人机。这时候，如何更加简单方便的使用无人机就成为了十分重要的课题。这也是我们决定做这个项目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6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通讯协议是一个为微型飞行器设计的非常轻巧的、只由头文件构成的信息编组库。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它可以通过串口非常高效地封装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结构数据，并将这些数据包发送至地面控制站。该协议被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PX4, PIXHAWK, APM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Parrot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AR.Drone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平台所广泛测试并在以上的项目中作为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MCU/IMU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间以及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进程和地面站链路通信间的主干通信协议。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最初由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LorenzMeier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年初发表。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4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我们讲从地面站端发送过来的位置矢量信息进行换算，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6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我们讲从地面站端发送过来的位置矢量信息进行换算，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69092-5FD7-412B-BA33-BF6EAC241C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83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简介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通讯协议是一个为微型飞行器设计的非常轻巧的、只由头文件构成的信息编组库。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它可以通过串口非常高效地封装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结构数据，并将这些数据包发送至地面控制站。该协议被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PX4, PIXHAWK, APM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Parrot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AR.Drone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平台所广泛测试并在以上的项目中作为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MCU/IMU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间以及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进程和地面站链路通信间的主干通信协议。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MAVLink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最初由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LorenzMeier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许可在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年初发表。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069092-5FD7-412B-BA33-BF6EAC241C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68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言：因为我们已经得到了助教的一份比较完整的代码，我们想重点实现传输部分，所以我们不想破坏地图的生成和飞机视角，摄像机视角的调整等需要大量数学知识的部分，这样会让事情变得更加复杂，所以我们学习了助教使用的设计模式，按照他们的设计模式来进行我们的作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62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这里的代码需要更新，是原来</a:t>
            </a:r>
            <a:r>
              <a:rPr lang="en-US" altLang="zh-CN" dirty="0" err="1"/>
              <a:t>ppt</a:t>
            </a:r>
            <a:r>
              <a:rPr lang="zh-CN" altLang="en-US" dirty="0"/>
              <a:t>自带的代码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在这次大作业中，我们学会了设计一个大型的程序的时候的一种设计模式：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 Of Control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）模式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13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程序的时候我们会发现，当我们创建一个类的时候，其中很可能声明了另一个具体的类的实例，或者使用了另一个模块，则我们修改某个类（模块）的时候，另一个类（模块）也会发生变化，也就是各个类之间产生了依赖关系，这时候就会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变得很痛苦。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控制反转的设计思想是让各个部件解耦，通过一个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容器让耦合在一起的部件不在和彼此联系，而一起与一个第三方产生联系。这就可以让你在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容器中注入依赖关系，使得依赖关系这个概念独立出来，成为你可以操作的一个对象。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3F175-3DAB-4E7F-B095-931EC6229B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62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8" y="893"/>
            <a:ext cx="12188825" cy="6856214"/>
          </a:xfrm>
          <a:prstGeom prst="rect">
            <a:avLst/>
          </a:prstGeom>
          <a:gradFill flip="none" rotWithShape="1">
            <a:gsLst>
              <a:gs pos="70000">
                <a:srgbClr val="210C59"/>
              </a:gs>
              <a:gs pos="0">
                <a:srgbClr val="470283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 rot="21094070">
            <a:off x="1588" y="-7805140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D215E3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505930" flipH="1">
            <a:off x="1722437" y="-7931156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0663EC">
              <a:alpha val="86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21333747">
            <a:off x="429578" y="-8382768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39A2FE">
              <a:alpha val="83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9578" y="-8782684"/>
            <a:ext cx="10540202" cy="10540197"/>
          </a:xfrm>
          <a:prstGeom prst="roundRect">
            <a:avLst>
              <a:gd name="adj" fmla="val 22252"/>
            </a:avLst>
          </a:prstGeom>
          <a:solidFill>
            <a:srgbClr val="2AD048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srgbClr val="210C59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矩形 18"/>
          <p:cNvSpPr/>
          <p:nvPr/>
        </p:nvSpPr>
        <p:spPr>
          <a:xfrm>
            <a:off x="-66506" y="893"/>
            <a:ext cx="12256921" cy="2482748"/>
          </a:xfrm>
          <a:custGeom>
            <a:avLst/>
            <a:gdLst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0 w 9144000"/>
              <a:gd name="connsiteY3" fmla="*/ 1220372 h 1220372"/>
              <a:gd name="connsiteX4" fmla="*/ 0 w 9144000"/>
              <a:gd name="connsiteY4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08480 w 9144000"/>
              <a:gd name="connsiteY3" fmla="*/ 121920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20372"/>
              <a:gd name="connsiteX1" fmla="*/ 9144000 w 9144000"/>
              <a:gd name="connsiteY1" fmla="*/ 0 h 1220372"/>
              <a:gd name="connsiteX2" fmla="*/ 9144000 w 9144000"/>
              <a:gd name="connsiteY2" fmla="*/ 1220372 h 1220372"/>
              <a:gd name="connsiteX3" fmla="*/ 1879600 w 9144000"/>
              <a:gd name="connsiteY3" fmla="*/ 1087120 h 1220372"/>
              <a:gd name="connsiteX4" fmla="*/ 0 w 9144000"/>
              <a:gd name="connsiteY4" fmla="*/ 1220372 h 1220372"/>
              <a:gd name="connsiteX5" fmla="*/ 0 w 9144000"/>
              <a:gd name="connsiteY5" fmla="*/ 0 h 1220372"/>
              <a:gd name="connsiteX0" fmla="*/ 0 w 9144000"/>
              <a:gd name="connsiteY0" fmla="*/ 0 h 1276628"/>
              <a:gd name="connsiteX1" fmla="*/ 9144000 w 9144000"/>
              <a:gd name="connsiteY1" fmla="*/ 0 h 1276628"/>
              <a:gd name="connsiteX2" fmla="*/ 9144000 w 9144000"/>
              <a:gd name="connsiteY2" fmla="*/ 1220372 h 1276628"/>
              <a:gd name="connsiteX3" fmla="*/ 1879600 w 9144000"/>
              <a:gd name="connsiteY3" fmla="*/ 1087120 h 1276628"/>
              <a:gd name="connsiteX4" fmla="*/ 0 w 9144000"/>
              <a:gd name="connsiteY4" fmla="*/ 1220372 h 1276628"/>
              <a:gd name="connsiteX5" fmla="*/ 0 w 9144000"/>
              <a:gd name="connsiteY5" fmla="*/ 0 h 1276628"/>
              <a:gd name="connsiteX0" fmla="*/ 0 w 9144000"/>
              <a:gd name="connsiteY0" fmla="*/ 0 h 1265231"/>
              <a:gd name="connsiteX1" fmla="*/ 9144000 w 9144000"/>
              <a:gd name="connsiteY1" fmla="*/ 0 h 1265231"/>
              <a:gd name="connsiteX2" fmla="*/ 9144000 w 9144000"/>
              <a:gd name="connsiteY2" fmla="*/ 1220372 h 1265231"/>
              <a:gd name="connsiteX3" fmla="*/ 1879600 w 9144000"/>
              <a:gd name="connsiteY3" fmla="*/ 975360 h 1265231"/>
              <a:gd name="connsiteX4" fmla="*/ 0 w 9144000"/>
              <a:gd name="connsiteY4" fmla="*/ 1220372 h 1265231"/>
              <a:gd name="connsiteX5" fmla="*/ 0 w 9144000"/>
              <a:gd name="connsiteY5" fmla="*/ 0 h 1265231"/>
              <a:gd name="connsiteX0" fmla="*/ 0 w 9144000"/>
              <a:gd name="connsiteY0" fmla="*/ 0 h 1387622"/>
              <a:gd name="connsiteX1" fmla="*/ 9144000 w 9144000"/>
              <a:gd name="connsiteY1" fmla="*/ 0 h 1387622"/>
              <a:gd name="connsiteX2" fmla="*/ 9144000 w 9144000"/>
              <a:gd name="connsiteY2" fmla="*/ 1220372 h 1387622"/>
              <a:gd name="connsiteX3" fmla="*/ 1879600 w 9144000"/>
              <a:gd name="connsiteY3" fmla="*/ 975360 h 1387622"/>
              <a:gd name="connsiteX4" fmla="*/ 0 w 9144000"/>
              <a:gd name="connsiteY4" fmla="*/ 1220372 h 1387622"/>
              <a:gd name="connsiteX5" fmla="*/ 0 w 9144000"/>
              <a:gd name="connsiteY5" fmla="*/ 0 h 1387622"/>
              <a:gd name="connsiteX0" fmla="*/ 0 w 9144000"/>
              <a:gd name="connsiteY0" fmla="*/ 0 h 1634676"/>
              <a:gd name="connsiteX1" fmla="*/ 9144000 w 9144000"/>
              <a:gd name="connsiteY1" fmla="*/ 0 h 1634676"/>
              <a:gd name="connsiteX2" fmla="*/ 9144000 w 9144000"/>
              <a:gd name="connsiteY2" fmla="*/ 1220372 h 1634676"/>
              <a:gd name="connsiteX3" fmla="*/ 1879600 w 9144000"/>
              <a:gd name="connsiteY3" fmla="*/ 975360 h 1634676"/>
              <a:gd name="connsiteX4" fmla="*/ 30480 w 9144000"/>
              <a:gd name="connsiteY4" fmla="*/ 1606452 h 1634676"/>
              <a:gd name="connsiteX5" fmla="*/ 0 w 9144000"/>
              <a:gd name="connsiteY5" fmla="*/ 0 h 1634676"/>
              <a:gd name="connsiteX0" fmla="*/ 0 w 9144000"/>
              <a:gd name="connsiteY0" fmla="*/ 0 h 1723843"/>
              <a:gd name="connsiteX1" fmla="*/ 9144000 w 9144000"/>
              <a:gd name="connsiteY1" fmla="*/ 0 h 1723843"/>
              <a:gd name="connsiteX2" fmla="*/ 9144000 w 9144000"/>
              <a:gd name="connsiteY2" fmla="*/ 1220372 h 1723843"/>
              <a:gd name="connsiteX3" fmla="*/ 1879600 w 9144000"/>
              <a:gd name="connsiteY3" fmla="*/ 975360 h 1723843"/>
              <a:gd name="connsiteX4" fmla="*/ 30480 w 9144000"/>
              <a:gd name="connsiteY4" fmla="*/ 1697892 h 1723843"/>
              <a:gd name="connsiteX5" fmla="*/ 0 w 9144000"/>
              <a:gd name="connsiteY5" fmla="*/ 0 h 1723843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1879600 w 9144000"/>
              <a:gd name="connsiteY3" fmla="*/ 9753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245360 w 9144000"/>
              <a:gd name="connsiteY3" fmla="*/ 98552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326188 w 9144000"/>
              <a:gd name="connsiteY3" fmla="*/ 6502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59606 w 9144000"/>
              <a:gd name="connsiteY3" fmla="*/ 7518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649503 w 9144000"/>
              <a:gd name="connsiteY3" fmla="*/ 67056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697892"/>
              <a:gd name="connsiteX1" fmla="*/ 9144000 w 9144000"/>
              <a:gd name="connsiteY1" fmla="*/ 0 h 1697892"/>
              <a:gd name="connsiteX2" fmla="*/ 9144000 w 9144000"/>
              <a:gd name="connsiteY2" fmla="*/ 1220372 h 1697892"/>
              <a:gd name="connsiteX3" fmla="*/ 2437328 w 9144000"/>
              <a:gd name="connsiteY3" fmla="*/ 548640 h 1697892"/>
              <a:gd name="connsiteX4" fmla="*/ 30480 w 9144000"/>
              <a:gd name="connsiteY4" fmla="*/ 1697892 h 1697892"/>
              <a:gd name="connsiteX5" fmla="*/ 0 w 9144000"/>
              <a:gd name="connsiteY5" fmla="*/ 0 h 1697892"/>
              <a:gd name="connsiteX0" fmla="*/ 0 w 9144000"/>
              <a:gd name="connsiteY0" fmla="*/ 0 h 1862546"/>
              <a:gd name="connsiteX1" fmla="*/ 9144000 w 9144000"/>
              <a:gd name="connsiteY1" fmla="*/ 0 h 1862546"/>
              <a:gd name="connsiteX2" fmla="*/ 9144000 w 9144000"/>
              <a:gd name="connsiteY2" fmla="*/ 1220372 h 1862546"/>
              <a:gd name="connsiteX3" fmla="*/ 2437328 w 9144000"/>
              <a:gd name="connsiteY3" fmla="*/ 548640 h 1862546"/>
              <a:gd name="connsiteX4" fmla="*/ 30480 w 9144000"/>
              <a:gd name="connsiteY4" fmla="*/ 1697892 h 1862546"/>
              <a:gd name="connsiteX5" fmla="*/ 0 w 9144000"/>
              <a:gd name="connsiteY5" fmla="*/ 0 h 18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862546">
                <a:moveTo>
                  <a:pt x="0" y="0"/>
                </a:moveTo>
                <a:lnTo>
                  <a:pt x="9144000" y="0"/>
                </a:lnTo>
                <a:lnTo>
                  <a:pt x="9144000" y="1220372"/>
                </a:lnTo>
                <a:cubicBezTo>
                  <a:pt x="6563532" y="2894693"/>
                  <a:pt x="4016870" y="794173"/>
                  <a:pt x="2437328" y="548640"/>
                </a:cubicBezTo>
                <a:cubicBezTo>
                  <a:pt x="857786" y="303107"/>
                  <a:pt x="567493" y="507479"/>
                  <a:pt x="30480" y="169789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5000">
                <a:srgbClr val="FE7122"/>
              </a:gs>
              <a:gs pos="13000">
                <a:srgbClr val="FE9911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25405" y="894"/>
            <a:ext cx="12225025" cy="6876577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1588" y="610084"/>
            <a:ext cx="12188825" cy="6247027"/>
          </a:xfrm>
          <a:custGeom>
            <a:avLst/>
            <a:gdLst>
              <a:gd name="connsiteX0" fmla="*/ 1427536 w 9144000"/>
              <a:gd name="connsiteY0" fmla="*/ 216 h 4686491"/>
              <a:gd name="connsiteX1" fmla="*/ 2399860 w 9144000"/>
              <a:gd name="connsiteY1" fmla="*/ 91631 h 4686491"/>
              <a:gd name="connsiteX2" fmla="*/ 9144000 w 9144000"/>
              <a:gd name="connsiteY2" fmla="*/ 763363 h 4686491"/>
              <a:gd name="connsiteX3" fmla="*/ 9144000 w 9144000"/>
              <a:gd name="connsiteY3" fmla="*/ 4686491 h 4686491"/>
              <a:gd name="connsiteX4" fmla="*/ 0 w 9144000"/>
              <a:gd name="connsiteY4" fmla="*/ 4686491 h 4686491"/>
              <a:gd name="connsiteX5" fmla="*/ 0 w 9144000"/>
              <a:gd name="connsiteY5" fmla="*/ 1197046 h 4686491"/>
              <a:gd name="connsiteX6" fmla="*/ 78287 w 9144000"/>
              <a:gd name="connsiteY6" fmla="*/ 1029105 h 4686491"/>
              <a:gd name="connsiteX7" fmla="*/ 1427536 w 9144000"/>
              <a:gd name="connsiteY7" fmla="*/ 216 h 468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686491">
                <a:moveTo>
                  <a:pt x="1427536" y="216"/>
                </a:moveTo>
                <a:cubicBezTo>
                  <a:pt x="1686705" y="-3016"/>
                  <a:pt x="2002768" y="30248"/>
                  <a:pt x="2399860" y="91631"/>
                </a:cubicBezTo>
                <a:cubicBezTo>
                  <a:pt x="3988226" y="337164"/>
                  <a:pt x="6549116" y="2437684"/>
                  <a:pt x="9144000" y="763363"/>
                </a:cubicBezTo>
                <a:lnTo>
                  <a:pt x="9144000" y="4686491"/>
                </a:lnTo>
                <a:lnTo>
                  <a:pt x="0" y="4686491"/>
                </a:lnTo>
                <a:lnTo>
                  <a:pt x="0" y="1197046"/>
                </a:lnTo>
                <a:lnTo>
                  <a:pt x="78287" y="1029105"/>
                </a:lnTo>
                <a:cubicBezTo>
                  <a:pt x="432373" y="293994"/>
                  <a:pt x="714822" y="9104"/>
                  <a:pt x="1427536" y="216"/>
                </a:cubicBezTo>
                <a:close/>
              </a:path>
            </a:pathLst>
          </a:custGeom>
          <a:gradFill>
            <a:gsLst>
              <a:gs pos="75000">
                <a:srgbClr val="2D5CAA"/>
              </a:gs>
              <a:gs pos="13000">
                <a:srgbClr val="3999CE"/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91987" y="-1083219"/>
            <a:ext cx="191971" cy="191971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zh-CN" altLang="en-US" sz="2399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3858" y="3830558"/>
            <a:ext cx="9964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-70" dirty="0">
                <a:solidFill>
                  <a:schemeClr val="bg1"/>
                </a:solidFill>
                <a:latin typeface="Bell MT" panose="02020503060305020303" pitchFamily="18" charset="0"/>
              </a:rPr>
              <a:t>Virtual Drone</a:t>
            </a:r>
            <a:endParaRPr lang="en-US" sz="8000" spc="-7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97700" y="5014572"/>
            <a:ext cx="639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600" spc="90" dirty="0">
                <a:solidFill>
                  <a:schemeClr val="bg1"/>
                </a:solidFill>
              </a:rPr>
              <a:t>The Game of Chance, Changed!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3684494" y="5014572"/>
            <a:ext cx="489473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9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73153" y="305931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278620" y="1266566"/>
            <a:ext cx="65924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BA3502D-840F-47C2-8991-8AB8FBF05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91" y="2195158"/>
            <a:ext cx="5865222" cy="43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891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7516" y="263925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278620" y="1266566"/>
            <a:ext cx="710189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8620" y="2281666"/>
            <a:ext cx="112493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pymavlink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import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mavutil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send_nav_velocity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(self,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velocity_x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velocity_z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# 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SET_POSITION_TARGET_LOCAL_NED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命令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msg = self.vehicle.message_factory.set_position_target_local_ned_encode(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#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time_boot_ms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(not used)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# target system, target component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mavutil.mavlink.MAV_FRAME_BODY_NED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# frame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0b0000111111000111, #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type_mask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(only speeds enabled)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0, # x, y, z positions (not used)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velocity_x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velocity_y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velocity_z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, # x, y, z velocity in m/s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0, 0, # x, y, z acceleration (not used)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0, 0) # yaw,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yaw_rate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(not used) 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# 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发送指令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self.vehicle.send_mavlink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(msg)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self.vehicle.flush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7827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1F50B-E99C-49F7-B4FE-BAB7859A8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823231"/>
            <a:ext cx="7516586" cy="56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66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263925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通信协议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33506" y="2548449"/>
            <a:ext cx="5393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采用文本的传输方式，第一行是一个特殊信号，然后后面几行是有效信息，读设定好的固定行数后自动结束，直到下一次收到再重新开始。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F2AD26-8CDC-47BC-849B-92E9A3F18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9" y="2282229"/>
            <a:ext cx="4786347" cy="20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45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Unity 3D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 Cool Part of the Lab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146A126-8B71-4B64-BF5E-24ED01350F75}"/>
              </a:ext>
            </a:extLst>
          </p:cNvPr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8654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2575" y="2189482"/>
            <a:ext cx="4426850" cy="24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279843" y="3105835"/>
            <a:ext cx="563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Processing Platform</a:t>
            </a:r>
          </a:p>
        </p:txBody>
      </p:sp>
    </p:spTree>
    <p:extLst>
      <p:ext uri="{BB962C8B-B14F-4D97-AF65-F5344CB8AC3E}">
        <p14:creationId xmlns:p14="http://schemas.microsoft.com/office/powerpoint/2010/main" val="2150425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Development Environment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83126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809" y="3000317"/>
            <a:ext cx="3873727" cy="1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98099" y="3202065"/>
            <a:ext cx="100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68" y="2850145"/>
            <a:ext cx="2794225" cy="17463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7567" y="3213578"/>
            <a:ext cx="100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6731" y="2913924"/>
            <a:ext cx="3004666" cy="16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284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13701" y="183974"/>
            <a:ext cx="1146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设计模式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IOC(Inversion Of Control)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4807" y="1186615"/>
            <a:ext cx="470194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57991" y="1468829"/>
            <a:ext cx="675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8650" y="1882116"/>
            <a:ext cx="4164391" cy="28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301" y="1882116"/>
            <a:ext cx="4603585" cy="26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6" y="1882116"/>
            <a:ext cx="4558800" cy="2682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50" y="1882116"/>
            <a:ext cx="4164391" cy="28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497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nversion of Control for Unity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9062568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5854" y="4188786"/>
            <a:ext cx="3004666" cy="16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8399" y="1693786"/>
            <a:ext cx="3213560" cy="24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20" y="1893811"/>
            <a:ext cx="745998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29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Introduction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Our Team and Our Work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9021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0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通信部分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与树莓派之间的桥梁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267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通信方式：无线串口通信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4807" y="1186615"/>
            <a:ext cx="831263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3" y="1425414"/>
            <a:ext cx="3841331" cy="446120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84492" y="2309089"/>
            <a:ext cx="6151418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E39-TTL-100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是一款基于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100mW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的无线数传模块，工作在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2.4~2.518GHz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频段，使用串口进行数据收发，降低了无线应用的门 槛。其功率密度集中，传输距离远，高速率，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全双工，可以双向同时 通信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，支持文件传输；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TTL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电平输出，兼容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3.3V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5V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IO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口电 压。 </a:t>
            </a:r>
          </a:p>
        </p:txBody>
      </p:sp>
    </p:spTree>
    <p:extLst>
      <p:ext uri="{BB962C8B-B14F-4D97-AF65-F5344CB8AC3E}">
        <p14:creationId xmlns:p14="http://schemas.microsoft.com/office/powerpoint/2010/main" val="41693723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1198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读信号：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View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得到串口传来的信号：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14807" y="968804"/>
            <a:ext cx="9311084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12750" y="1120324"/>
            <a:ext cx="8210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&gt;().To&lt;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StartCommand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&gt;().Once();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StartCommSignal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&gt;().To&lt;StartCommCommand1&gt;();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&lt;StartCommSigna2&gt;().To&lt;StartCommCommand2&gt;();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injectionBinder.Bind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ToSingleton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0" y="1212658"/>
            <a:ext cx="3495675" cy="39528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50777" y="3063871"/>
            <a:ext cx="8210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 StartCommCommand2 :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comm.init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……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58682" y="1189880"/>
            <a:ext cx="8035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interface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bool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(object[]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void dispose();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58682" y="3189095"/>
            <a:ext cx="8035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AirplanePrefabMediator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Mediator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override void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OnRegister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这是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strange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mediator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类带的一个初始化函数，我们重写它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updateSignal.AddListener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……</a:t>
            </a:r>
          </a:p>
        </p:txBody>
      </p:sp>
    </p:spTree>
    <p:extLst>
      <p:ext uri="{BB962C8B-B14F-4D97-AF65-F5344CB8AC3E}">
        <p14:creationId xmlns:p14="http://schemas.microsoft.com/office/powerpoint/2010/main" val="423851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3702" y="183974"/>
            <a:ext cx="10926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读信号：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Service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实现串口：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14807" y="1126836"/>
            <a:ext cx="9218720" cy="5977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110182" y="1212658"/>
            <a:ext cx="80356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SerialPortService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ICommService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[Inject]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public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UpdateAirplaneSignal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get; set;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private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SerialPortRead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private Thread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readThread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private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Thread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writeThread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线程读数据，把数据记录到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updateSignal.Dispatch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把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dataframe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用信号发出去，触发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那边的响应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7" y="1349664"/>
            <a:ext cx="3621209" cy="49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8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prstClr val="white"/>
                </a:solidFill>
                <a:latin typeface="Calibri"/>
              </a:rPr>
              <a:t>Demo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3274F902-8C69-41C2-AE42-446179F7F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1130" y="1438553"/>
            <a:ext cx="7999631" cy="45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4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Summary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17FE254-1E7B-476B-8530-6254A55E2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2" y="2075195"/>
            <a:ext cx="5906519" cy="33224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87A61A-626C-46ED-9FFC-01B30D0A01DA}"/>
              </a:ext>
            </a:extLst>
          </p:cNvPr>
          <p:cNvSpPr txBox="1"/>
          <p:nvPr/>
        </p:nvSpPr>
        <p:spPr>
          <a:xfrm>
            <a:off x="6533506" y="2548449"/>
            <a:ext cx="53937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Google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母公司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Alphabet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旗下的无人机计划“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Project Wing”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有了新进展，这次是在澳大利亚送墨西哥卷饼和药品。人们通过手机上的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Project Wing app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来下单；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 卷饼店收到外卖订单，开始制作食品，卷饼做好打包，被放进专用的袋子中；收到派送订单的无人机悬停在卷饼店外的上空，放下带挂钩的绳子，店员将外卖袋子挂在钩子上，无人机收起绳子，前往目的地；无人机在预定地点放下外卖袋，飞回停机坪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B256D2-54F3-4CD3-AD8D-04A4F68523EC}"/>
              </a:ext>
            </a:extLst>
          </p:cNvPr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944FD2C-A33D-4364-AC31-69B64D3DEF79}"/>
              </a:ext>
            </a:extLst>
          </p:cNvPr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396D5-1B08-4F3A-8315-F7626AC56BAB}"/>
              </a:ext>
            </a:extLst>
          </p:cNvPr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329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702" y="183974"/>
            <a:ext cx="914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Summary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14807" y="1186615"/>
            <a:ext cx="2948153" cy="1263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687A61A-626C-46ED-9FFC-01B30D0A01DA}"/>
              </a:ext>
            </a:extLst>
          </p:cNvPr>
          <p:cNvSpPr txBox="1"/>
          <p:nvPr/>
        </p:nvSpPr>
        <p:spPr>
          <a:xfrm>
            <a:off x="6533506" y="2548449"/>
            <a:ext cx="53937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亚马逊和谷歌等企业计划开发自己的低空空中交通控制系统，从而他们可以利用无人机进行送货。商用无人机行业将会创建一个自主的空中交通控制网络，该网络将会脱离于美国的联邦系统。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>
              <a:defRPr/>
            </a:pPr>
            <a:r>
              <a:rPr lang="zh-CN" altLang="en-US" sz="24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该系统将会使用自动化蜂窝技术和网络程序来对无人机进行追踪，从而避免低空无人机出现相撞的事件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B256D2-54F3-4CD3-AD8D-04A4F68523EC}"/>
              </a:ext>
            </a:extLst>
          </p:cNvPr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“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944FD2C-A33D-4364-AC31-69B64D3DEF79}"/>
              </a:ext>
            </a:extLst>
          </p:cNvPr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396D5-1B08-4F3A-8315-F7626AC56BAB}"/>
              </a:ext>
            </a:extLst>
          </p:cNvPr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D97910-93B2-481B-85C9-F5C73939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6" y="1670154"/>
            <a:ext cx="60007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74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Teamwork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7220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组员介绍及任务分工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FFF12DB-7305-4465-8386-4C894D7EFDFC}"/>
              </a:ext>
            </a:extLst>
          </p:cNvPr>
          <p:cNvSpPr txBox="1"/>
          <p:nvPr/>
        </p:nvSpPr>
        <p:spPr>
          <a:xfrm>
            <a:off x="5704241" y="2137918"/>
            <a:ext cx="10521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小组成员：祝冠琪、赵瑞、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邵军阳、徐亦舜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CE0D7B-F006-47BA-8D01-CDFEAA974D0C}"/>
              </a:ext>
            </a:extLst>
          </p:cNvPr>
          <p:cNvSpPr txBox="1"/>
          <p:nvPr/>
        </p:nvSpPr>
        <p:spPr>
          <a:xfrm>
            <a:off x="5005747" y="3429000"/>
            <a:ext cx="8587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任务分工：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无人机信息控制：祝冠琪、赵瑞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2. Unity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地面站：邵军阳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查找资料：徐亦舜、祝冠琪、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赵瑞、邵军阳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    4. 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制作：祝冠琪、赵瑞、邵军阳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1F317AB-0601-4BD5-A9FC-6720A959B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0" y="1840913"/>
            <a:ext cx="5223960" cy="43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39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078583" y="2828080"/>
            <a:ext cx="4220915" cy="120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solidFill>
                  <a:schemeClr val="bg1"/>
                </a:solidFill>
                <a:latin typeface="Myriad Pro Light" panose="020B0403030403020204" pitchFamily="34" charset="0"/>
              </a:rPr>
              <a:t>Drone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89859" y="1976960"/>
            <a:ext cx="186957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MAVLink</a:t>
            </a:r>
            <a:endParaRPr lang="en-US" sz="3599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38666" y="1595768"/>
            <a:ext cx="228350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Serial Port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31860" y="4746677"/>
            <a:ext cx="217031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3D Map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05601" y="4249884"/>
            <a:ext cx="275477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QGroundControl</a:t>
            </a:r>
            <a:endParaRPr lang="en-US" sz="2799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76876" y="1280317"/>
            <a:ext cx="214629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Unity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054948" y="2304593"/>
            <a:ext cx="9837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fly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117190" y="2854523"/>
            <a:ext cx="566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97125" y="1052370"/>
            <a:ext cx="7154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Status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983707" y="596657"/>
            <a:ext cx="9914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713513" y="2127317"/>
            <a:ext cx="951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DJI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279897" y="420103"/>
            <a:ext cx="10035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Brave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64030" y="683134"/>
            <a:ext cx="7949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x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582421" y="2193249"/>
            <a:ext cx="586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z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72516" y="3127547"/>
            <a:ext cx="1947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Roll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45880" y="2008630"/>
            <a:ext cx="15004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6165" y="3945629"/>
            <a:ext cx="3226962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Raspberry pi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014055" y="5250690"/>
            <a:ext cx="3189531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WIFI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88690" y="4353726"/>
            <a:ext cx="11056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Yaw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656208" y="5791550"/>
            <a:ext cx="1700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92514" y="4316472"/>
            <a:ext cx="1271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y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12025" y="6137457"/>
            <a:ext cx="1505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DJI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338331" y="5752696"/>
            <a:ext cx="2125599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solidFill>
                  <a:schemeClr val="bg1"/>
                </a:solidFill>
                <a:latin typeface="Myriad Pro Light" panose="020B0403030403020204" pitchFamily="34" charset="0"/>
              </a:rPr>
              <a:t>Unity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31621" y="4956879"/>
            <a:ext cx="18134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Status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971026" y="5307923"/>
            <a:ext cx="15997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x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90227" y="3496786"/>
            <a:ext cx="11712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pitch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415986" y="3254199"/>
            <a:ext cx="13066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roll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396262" y="4901642"/>
            <a:ext cx="8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Brave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321E62F-F170-4F21-AFFD-64843BBB788C}"/>
              </a:ext>
            </a:extLst>
          </p:cNvPr>
          <p:cNvSpPr txBox="1"/>
          <p:nvPr/>
        </p:nvSpPr>
        <p:spPr>
          <a:xfrm>
            <a:off x="760710" y="755810"/>
            <a:ext cx="1505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Myriad Pro Light" panose="020B0403030403020204" pitchFamily="34" charset="0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97613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prstClr val="white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收获与反思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81F9C74-3B8E-4200-A822-1EE00C707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43" y="1317171"/>
            <a:ext cx="7366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67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98321" y="2967335"/>
            <a:ext cx="9792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Thank you for your kind attention!</a:t>
            </a:r>
          </a:p>
        </p:txBody>
      </p:sp>
    </p:spTree>
    <p:extLst>
      <p:ext uri="{BB962C8B-B14F-4D97-AF65-F5344CB8AC3E}">
        <p14:creationId xmlns:p14="http://schemas.microsoft.com/office/powerpoint/2010/main" val="25353629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193168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课题目的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1D32709-6FB8-46A8-8D56-B7E6A3A36DC4}"/>
              </a:ext>
            </a:extLst>
          </p:cNvPr>
          <p:cNvSpPr/>
          <p:nvPr/>
        </p:nvSpPr>
        <p:spPr>
          <a:xfrm>
            <a:off x="177517" y="1544360"/>
            <a:ext cx="687486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解决现有的地面站没有</a:t>
            </a:r>
            <a:r>
              <a:rPr lang="en-US" altLang="zh-CN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3D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可视化的弊端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l"/>
            </a:pP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将现实坐标的信息代入我们的</a:t>
            </a:r>
            <a:r>
              <a:rPr lang="en-US" altLang="zh-CN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3D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世界</a:t>
            </a: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>
              <a:buFont typeface="Wingdings" panose="05000000000000000000" charset="0"/>
              <a:buChar char="l"/>
            </a:pP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实现一个和真实世界信息产生互动的飞行世界（设想）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buFont typeface="Wingdings" panose="05000000000000000000" charset="0"/>
              <a:buChar char="l"/>
            </a:pPr>
            <a:endParaRPr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lvl="1">
              <a:buClr>
                <a:schemeClr val="tx1"/>
              </a:buClr>
              <a:buSzPct val="100000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marL="457200" indent="-457200"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pPr marL="457200" indent="-457200"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</a:pPr>
            <a:endParaRPr kumimoji="1" lang="en-US" altLang="zh-CN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微软雅黑" panose="020B0503020204020204" charset="-122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 descr="unlimited_range_small">
            <a:extLst>
              <a:ext uri="{FF2B5EF4-FFF2-40B4-BE49-F238E27FC236}">
                <a16:creationId xmlns:a16="http://schemas.microsoft.com/office/drawing/2014/main" id="{EE3CFF74-A3BF-463B-8617-DC9FCA5D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418" y="2231288"/>
            <a:ext cx="5229225" cy="372618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36345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22123" y="2212511"/>
            <a:ext cx="1425575" cy="1425575"/>
          </a:xfrm>
          <a:prstGeom prst="ellipse">
            <a:avLst/>
          </a:prstGeom>
          <a:solidFill>
            <a:srgbClr val="F8F9FA">
              <a:alpha val="10196"/>
            </a:srgbClr>
          </a:solidFill>
          <a:ln>
            <a:solidFill>
              <a:srgbClr val="FFFF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solidFill>
                  <a:prstClr val="whit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2621772" y="3638086"/>
            <a:ext cx="7026276" cy="74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Drone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691748" y="4386432"/>
            <a:ext cx="4886325" cy="3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  Let’s have fun!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53" y="4923294"/>
            <a:ext cx="499915" cy="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17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279843" y="3105835"/>
            <a:ext cx="563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Drone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A2A4FA-F805-4B4F-90C9-FCDDD8126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49" y="2014537"/>
            <a:ext cx="3137807" cy="26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7516" y="263925"/>
            <a:ext cx="9122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MavLink</a:t>
            </a:r>
            <a:endParaRPr lang="en-US" sz="6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278620" y="1266566"/>
            <a:ext cx="6023230" cy="1302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33506" y="2548449"/>
            <a:ext cx="5393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Myriad Pro Light" panose="020B0403030403020204"/>
              </a:rPr>
              <a:t>MAVLink</a:t>
            </a:r>
            <a:r>
              <a:rPr lang="en-US" altLang="zh-CN" sz="2800" dirty="0">
                <a:solidFill>
                  <a:schemeClr val="bg1"/>
                </a:solidFill>
                <a:latin typeface="Myriad Pro Light" panose="020B0403030403020204"/>
              </a:rPr>
              <a:t> or Micro Air Vehicle Link is a protocol for communicating with small unmanned vehicle. It is designed as a header-only message marshaling library.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yriad Pro Light" panose="020B0403030403020204" pitchFamily="34" charset="0"/>
              </a:rPr>
              <a:t>interference.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33506" y="1644717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98" dirty="0">
                <a:solidFill>
                  <a:schemeClr val="bg1"/>
                </a:solidFill>
                <a:latin typeface="Myriad Pro Light" panose="020B0403030403020204" pitchFamily="34" charset="0"/>
              </a:rPr>
              <a:t>“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648122" y="6047452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01947" y="5102994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98" dirty="0">
                <a:solidFill>
                  <a:schemeClr val="bg1"/>
                </a:solidFill>
                <a:latin typeface="Myriad Pro Light" panose="020B0403030403020204" pitchFamily="34" charset="0"/>
              </a:rPr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FB9F12-55F1-44CE-B29E-57E909DEE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1" y="3244721"/>
            <a:ext cx="5820827" cy="139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3181377" y="2816114"/>
            <a:ext cx="5632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Communicating with Raspberry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E7647B-880D-4046-A409-BC45E33E9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44" y="1988004"/>
            <a:ext cx="5426528" cy="30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06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47026" y="250862"/>
            <a:ext cx="7594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Communicating with Raspberry</a:t>
            </a: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278620" y="1266566"/>
            <a:ext cx="65596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103865" y="2641155"/>
            <a:ext cx="5393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yriad Pro Light" panose="020B0403030403020204"/>
              </a:rPr>
              <a:t>DroneKit-Python allows developers to create apps that run on an onboard companion computer and communicate with the ArduPilot flight controller using a low-latency link. </a:t>
            </a:r>
            <a:endParaRPr lang="en-US" sz="2800" dirty="0">
              <a:solidFill>
                <a:schemeClr val="bg1"/>
              </a:solidFill>
              <a:latin typeface="Myriad Pro Light" panose="020B0403030403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5761" y="1527985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98" dirty="0">
                <a:solidFill>
                  <a:schemeClr val="bg1"/>
                </a:solidFill>
                <a:latin typeface="Myriad Pro Light" panose="020B0403030403020204" pitchFamily="34" charset="0"/>
              </a:rPr>
              <a:t>“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210377" y="5930720"/>
            <a:ext cx="518071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964202" y="4986262"/>
            <a:ext cx="636665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798" dirty="0">
                <a:solidFill>
                  <a:schemeClr val="bg1"/>
                </a:solidFill>
                <a:latin typeface="Myriad Pro Light" panose="020B0403030403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BD9A4-3991-4D40-942D-AF45884C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6" y="2486025"/>
            <a:ext cx="5691269" cy="29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6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7426</TotalTime>
  <Words>1821</Words>
  <Application>Microsoft Office PowerPoint</Application>
  <PresentationFormat>宽屏</PresentationFormat>
  <Paragraphs>230</Paragraphs>
  <Slides>31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Myriad Pro Light</vt:lpstr>
      <vt:lpstr>Calibri</vt:lpstr>
      <vt:lpstr>等线</vt:lpstr>
      <vt:lpstr>微软雅黑</vt:lpstr>
      <vt:lpstr>等线 Light</vt:lpstr>
      <vt:lpstr>Consolas</vt:lpstr>
      <vt:lpstr>宋体</vt:lpstr>
      <vt:lpstr>Calibri Light</vt:lpstr>
      <vt:lpstr>Wingdings</vt:lpstr>
      <vt:lpstr>幼圆</vt:lpstr>
      <vt:lpstr>Arial</vt:lpstr>
      <vt:lpstr>方正兰亭超细黑简体</vt:lpstr>
      <vt:lpstr>Bell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lily</dc:creator>
  <cp:lastModifiedBy>guanqi zhu</cp:lastModifiedBy>
  <cp:revision>153</cp:revision>
  <dcterms:created xsi:type="dcterms:W3CDTF">2017-11-01T02:30:43Z</dcterms:created>
  <dcterms:modified xsi:type="dcterms:W3CDTF">2018-06-30T09:00:27Z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